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7" r:id="rId24"/>
    <p:sldId id="279" r:id="rId25"/>
    <p:sldId id="280" r:id="rId26"/>
    <p:sldId id="281" r:id="rId27"/>
    <p:sldId id="282" r:id="rId28"/>
    <p:sldId id="285" r:id="rId29"/>
    <p:sldId id="283" r:id="rId30"/>
    <p:sldId id="28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BEB63-5729-4B9C-BDDD-D42FD7FC1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E4C4A7-3C72-486D-838C-0CFA67325D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61F47-7ED8-4E5B-8BF6-4899FC32A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A7F44-3EC9-4622-B4BF-FECD68F6EC6B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4CD67-08BB-43CD-919C-3ECD5EEE6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DCBEB-D4CF-4679-B164-2E27681CA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E7E38-BF2C-47CE-9AB0-19EADBB7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625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251DF-1554-4087-A057-63C5521B7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6EA649-92B9-4AB8-A2F2-E0CFC63AE9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15556-1D9B-4DC0-8967-ABBAF1866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A7F44-3EC9-4622-B4BF-FECD68F6EC6B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2C3E8-A685-4D14-8341-5DFBC4B32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2416A-53CD-470F-A707-101F47D9C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E7E38-BF2C-47CE-9AB0-19EADBB7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331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4966BE-9B2D-4D7C-B56C-AA7560C2C4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60DC52-9B03-4C44-946B-2337663B24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5B3D2-3D6D-4CA7-930C-F2E4D6C79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A7F44-3EC9-4622-B4BF-FECD68F6EC6B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C3A3B-9860-47AE-BEF0-B73AA05F0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508EC-EF36-4013-A65C-C61527FE5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E7E38-BF2C-47CE-9AB0-19EADBB7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109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4E777-60D6-4991-8295-D5A353868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1B0F3-9E79-4D9B-A1EC-0F4230912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E889B-AD61-4BB1-BAC8-777A9A16E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A7F44-3EC9-4622-B4BF-FECD68F6EC6B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4B8BB-C95D-4D6D-A47D-9FE0C718A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94A31-1D01-4805-BA6A-0AA727240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E7E38-BF2C-47CE-9AB0-19EADBB7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641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B9AA5-467C-4DBB-8C76-4B704EFBD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B45AD-E94C-4BD3-986F-F4B4052E8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A1F09-3BB0-4564-8838-1EF0AC37B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A7F44-3EC9-4622-B4BF-FECD68F6EC6B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BB7EC-5E38-441E-87BD-22169BCE9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ED9DC-41BA-4687-ACD0-00AB8762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E7E38-BF2C-47CE-9AB0-19EADBB7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30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853C8-A88B-4789-BEA7-EE70B7193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2F271-386A-4098-8E36-791BA942E5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438B28-CF22-452A-A1AF-27086B31AB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3BE96E-45ED-4B0A-B76D-358CFA4AC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A7F44-3EC9-4622-B4BF-FECD68F6EC6B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94C95-9E63-4BD0-BE9B-986A5E718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CAFB0-BC99-4AED-A92D-065C40E0A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E7E38-BF2C-47CE-9AB0-19EADBB7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95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D7511-4039-45D1-BD91-D569D5857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089A3-3148-4205-8971-87B931129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71DCBD-E029-4E76-90F8-9F4F2231A9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C7C11F-842E-4CB5-B9FA-7A5FD8AF9B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35D3E6-F816-4763-81EF-E08CAF1CA7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D9552D-4203-480C-8CF8-9FC9894F4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A7F44-3EC9-4622-B4BF-FECD68F6EC6B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534949-AAA5-42A9-867F-C001A3E6D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04C642-5F3D-43E7-90BE-E1B835FB7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E7E38-BF2C-47CE-9AB0-19EADBB7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369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8F182-E6DF-4616-8472-A4B7C51F3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9D4A1F-33CE-44B9-A803-CD166553A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A7F44-3EC9-4622-B4BF-FECD68F6EC6B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2CB149-DC49-45DC-A229-3035470AB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762CE6-B4F7-4902-BC66-76F5D68D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E7E38-BF2C-47CE-9AB0-19EADBB7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9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94CBDC-7ABD-4568-AB0D-64A1DF4B8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A7F44-3EC9-4622-B4BF-FECD68F6EC6B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447724-2FE1-488E-B12F-B43DF88D8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A2AF3-A2FE-437C-8274-CE7D83AD6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E7E38-BF2C-47CE-9AB0-19EADBB7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974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DF186-318A-4FDC-A534-15777006D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822BD-F1E9-4281-A1AB-D776113B5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B9743F-7F22-4E95-9233-E30447B522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ED3DDF-69CE-44D9-AE42-C546A8C65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A7F44-3EC9-4622-B4BF-FECD68F6EC6B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F46CCA-F0C9-42B6-8095-C346350F8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013287-53D6-4F16-833C-18A92A510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E7E38-BF2C-47CE-9AB0-19EADBB7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667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C733F-7468-4A09-86EB-303D20566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833F5F-B522-461F-A039-796BDE661B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D1E229-3556-4AE9-A35F-B5EB3F1533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5CA2D6-5025-48E3-9F03-26256ECAB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A7F44-3EC9-4622-B4BF-FECD68F6EC6B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A53367-05FC-40CE-9838-C551A92E6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4677C7-13D3-4F58-9451-A34E81207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E7E38-BF2C-47CE-9AB0-19EADBB7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118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725486-C9FC-4154-B698-6BE36C26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7840F-1E66-4B71-B806-D7FBB0EC3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1BB67-78D7-42CB-8C93-4422904C70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A7F44-3EC9-4622-B4BF-FECD68F6EC6B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7B344-714E-4A7C-A699-B19F97BFE9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98757-720E-4FB2-8B7B-99308ABFC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E7E38-BF2C-47CE-9AB0-19EADBB7D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11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153C-C5CC-403F-869E-8C76B6F1D5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Calisto MT" panose="02040603050505030304" pitchFamily="18" charset="0"/>
              </a:rPr>
              <a:t>Procedures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11E183-0A42-42BB-88EB-57F0641009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Calisto MT" panose="02040603050505030304" pitchFamily="18" charset="0"/>
              </a:rPr>
              <a:t> Mr. Sunanda Das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658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BB836-4906-430D-AB73-AB128F8A0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sto MT" panose="02040603050505030304" pitchFamily="18" charset="0"/>
              </a:rPr>
              <a:t>Read 100 samples of data at 1-ms interval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A3898ED-C55A-4D36-A4E6-5B5E5D452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1" t="28729" r="6402" b="13791"/>
          <a:stretch/>
        </p:blipFill>
        <p:spPr>
          <a:xfrm rot="5400000">
            <a:off x="3195428" y="2761242"/>
            <a:ext cx="5354060" cy="2839456"/>
          </a:xfrm>
        </p:spPr>
      </p:pic>
    </p:spTree>
    <p:extLst>
      <p:ext uri="{BB962C8B-B14F-4D97-AF65-F5344CB8AC3E}">
        <p14:creationId xmlns:p14="http://schemas.microsoft.com/office/powerpoint/2010/main" val="942969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8E5D1-FAEE-4D4B-952A-0E901CB4C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A9D-50E4-4F4A-8AAC-8DC5773DD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A07E2E-8CE4-4CFD-A270-9DAADB40E70E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893" y="66502"/>
            <a:ext cx="5619787" cy="672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377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A734B-7A83-44F7-8E66-863332739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sto MT" panose="02040603050505030304" pitchFamily="18" charset="0"/>
              </a:rPr>
              <a:t>For Near CALL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BB0CDF-F881-4F56-9779-A5AB610D7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"/>
          <a:stretch/>
        </p:blipFill>
        <p:spPr>
          <a:xfrm>
            <a:off x="4110824" y="1478709"/>
            <a:ext cx="4778734" cy="501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98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D22DE-3399-49DB-95F5-D23B4F474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sto MT" panose="02040603050505030304" pitchFamily="18" charset="0"/>
              </a:rPr>
              <a:t>For Far CALL</a:t>
            </a:r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BC9F5608-09CC-4C94-B8E9-241993ED7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5" t="4681" r="23486" b="12265"/>
          <a:stretch/>
        </p:blipFill>
        <p:spPr>
          <a:xfrm rot="5400000">
            <a:off x="3854673" y="1271204"/>
            <a:ext cx="4474054" cy="4885983"/>
          </a:xfrm>
        </p:spPr>
      </p:pic>
    </p:spTree>
    <p:extLst>
      <p:ext uri="{BB962C8B-B14F-4D97-AF65-F5344CB8AC3E}">
        <p14:creationId xmlns:p14="http://schemas.microsoft.com/office/powerpoint/2010/main" val="622145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67A95-B0B0-48B9-8CCE-2FEBB31A2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sto MT" panose="02040603050505030304" pitchFamily="18" charset="0"/>
              </a:rPr>
              <a:t>PUSH and POP instructions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7884C7-020A-4A21-87A8-9350CDAA1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630" y="1825625"/>
            <a:ext cx="85047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198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BB658-8966-4905-BD52-22D42E1FC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sto MT" panose="02040603050505030304" pitchFamily="18" charset="0"/>
              </a:rPr>
              <a:t>Passing Parameters to and from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24F35-2F6E-4F5A-A84C-4A539D74E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sz="3200" dirty="0">
                <a:solidFill>
                  <a:srgbClr val="0070C0"/>
                </a:solidFill>
              </a:rPr>
              <a:t>4 major ways: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US" sz="3200" dirty="0"/>
              <a:t>Passing parameters in registers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US" sz="3200" dirty="0"/>
              <a:t>Passing parameters in general memory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US" sz="3200" dirty="0"/>
              <a:t>Passing parameters using pointers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US" sz="3200" dirty="0"/>
              <a:t>Passing parameters using the stack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093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9AE45-9C53-4DC9-A13B-534187D33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sto MT" panose="02040603050505030304" pitchFamily="18" charset="0"/>
              </a:rPr>
              <a:t>BCD to Binary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BA91BA-7B22-49F9-91C6-3231057D84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" t="4276" r="745" b="5637"/>
          <a:stretch/>
        </p:blipFill>
        <p:spPr>
          <a:xfrm>
            <a:off x="1351722" y="1963972"/>
            <a:ext cx="9199659" cy="391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367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C7EB1E0-BAB6-4813-8087-CB9A3ED4987B}"/>
              </a:ext>
            </a:extLst>
          </p:cNvPr>
          <p:cNvSpPr txBox="1">
            <a:spLocks/>
          </p:cNvSpPr>
          <p:nvPr/>
        </p:nvSpPr>
        <p:spPr>
          <a:xfrm rot="16200000">
            <a:off x="-1765677" y="2918548"/>
            <a:ext cx="6178204" cy="97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algn="ctr" defTabSz="457200" rtl="0">
              <a:spcBef>
                <a:spcPct val="0"/>
              </a:spcBef>
            </a:pPr>
            <a:r>
              <a:rPr lang="en-US" sz="3200" kern="0" dirty="0">
                <a:solidFill>
                  <a:sysClr val="windowText" lastClr="000000"/>
                </a:solidFill>
                <a:latin typeface="Calisto MT" panose="02040603050505030304" pitchFamily="18" charset="0"/>
              </a:rPr>
              <a:t>Passing parameters in registers</a:t>
            </a:r>
            <a:br>
              <a:rPr lang="en-US" sz="3200" kern="0" dirty="0">
                <a:solidFill>
                  <a:sysClr val="windowText" lastClr="000000"/>
                </a:solidFill>
              </a:rPr>
            </a:br>
            <a:endParaRPr lang="en-US" kern="0" dirty="0">
              <a:solidFill>
                <a:sysClr val="windowText" lastClr="000000"/>
              </a:solidFill>
            </a:endParaRP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B678ECE6-79FF-411A-84BC-60826B241247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952" y="260611"/>
            <a:ext cx="4595384" cy="6468295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670FC2FA-784A-48BD-8180-F31F564413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5" b="90275"/>
          <a:stretch/>
        </p:blipFill>
        <p:spPr>
          <a:xfrm>
            <a:off x="3525952" y="324197"/>
            <a:ext cx="4595384" cy="565265"/>
          </a:xfrm>
          <a:prstGeom prst="rect">
            <a:avLst/>
          </a:prstGeom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47CEE817-88EF-4CF1-B698-5C4B6F3CC7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0" b="59820"/>
          <a:stretch/>
        </p:blipFill>
        <p:spPr>
          <a:xfrm>
            <a:off x="3525952" y="2410690"/>
            <a:ext cx="4595384" cy="448887"/>
          </a:xfrm>
          <a:prstGeom prst="rect">
            <a:avLst/>
          </a:prstGeom>
        </p:spPr>
      </p:pic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81977882-A01F-44AC-9346-98A9F3FA21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16" b="6615"/>
          <a:stretch/>
        </p:blipFill>
        <p:spPr>
          <a:xfrm>
            <a:off x="3525952" y="3773978"/>
            <a:ext cx="4595384" cy="252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82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B8260E-7AD1-4366-AC11-BAA4407FA5EC}"/>
              </a:ext>
            </a:extLst>
          </p:cNvPr>
          <p:cNvSpPr txBox="1">
            <a:spLocks/>
          </p:cNvSpPr>
          <p:nvPr/>
        </p:nvSpPr>
        <p:spPr>
          <a:xfrm rot="16200000">
            <a:off x="-1764941" y="2836186"/>
            <a:ext cx="6218100" cy="97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0000" lvl="1"/>
            <a:r>
              <a:rPr lang="en-US" sz="2400" kern="0" dirty="0">
                <a:solidFill>
                  <a:sysClr val="windowText" lastClr="000000"/>
                </a:solidFill>
                <a:latin typeface="Calisto MT" panose="02040603050505030304" pitchFamily="18" charset="0"/>
              </a:rPr>
              <a:t>Passing parameters in general memory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262CACB-ED76-4AD6-93D7-3D9EF796B952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789" y="99753"/>
            <a:ext cx="4929506" cy="66335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16C8F0-2A4B-4FF0-AA26-D1A2DD6150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7" b="85589"/>
          <a:stretch/>
        </p:blipFill>
        <p:spPr>
          <a:xfrm>
            <a:off x="3557789" y="423949"/>
            <a:ext cx="4929506" cy="6317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1E06D9-AEFC-4A5F-AC41-A6D438F87A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07" b="9022"/>
          <a:stretch/>
        </p:blipFill>
        <p:spPr>
          <a:xfrm>
            <a:off x="3557789" y="2269374"/>
            <a:ext cx="4929506" cy="386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84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4978C70-F4B5-4C83-AC76-23DC3CFBE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613867" y="3005487"/>
            <a:ext cx="6218100" cy="970450"/>
          </a:xfrm>
        </p:spPr>
        <p:txBody>
          <a:bodyPr>
            <a:normAutofit/>
          </a:bodyPr>
          <a:lstStyle/>
          <a:p>
            <a:pPr marL="450000" lvl="1"/>
            <a:r>
              <a:rPr lang="en-US" sz="2400" dirty="0"/>
              <a:t>Passing parameters using pointers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7E69D2-7D4A-4BDE-96CF-D7C89F674850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189" y="62480"/>
            <a:ext cx="5027172" cy="66874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722BAB-A929-41CB-89BA-2505A44CF3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5" b="85148"/>
          <a:stretch/>
        </p:blipFill>
        <p:spPr>
          <a:xfrm>
            <a:off x="3568189" y="482138"/>
            <a:ext cx="5027172" cy="5735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6F752F-7286-4CC1-A939-97B8C3A798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14" b="10690"/>
          <a:stretch/>
        </p:blipFill>
        <p:spPr>
          <a:xfrm>
            <a:off x="3568189" y="2103120"/>
            <a:ext cx="5027172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75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DE375-BD4D-4CFE-90A8-21C7FA778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AF5F3C-C6FF-41E1-A7AC-C57DD9D6DF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17" r="3221" b="6734"/>
          <a:stretch/>
        </p:blipFill>
        <p:spPr>
          <a:xfrm>
            <a:off x="2058072" y="1828800"/>
            <a:ext cx="8447698" cy="3983603"/>
          </a:xfrm>
        </p:spPr>
      </p:pic>
    </p:spTree>
    <p:extLst>
      <p:ext uri="{BB962C8B-B14F-4D97-AF65-F5344CB8AC3E}">
        <p14:creationId xmlns:p14="http://schemas.microsoft.com/office/powerpoint/2010/main" val="559134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3619211-F938-4B10-A2D8-179EB0FFE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836503" y="2943775"/>
            <a:ext cx="6218100" cy="970450"/>
          </a:xfrm>
        </p:spPr>
        <p:txBody>
          <a:bodyPr>
            <a:normAutofit/>
          </a:bodyPr>
          <a:lstStyle/>
          <a:p>
            <a:pPr marL="450000" lvl="1"/>
            <a:r>
              <a:rPr lang="en-US" sz="2400" dirty="0"/>
              <a:t>Passing parameters using the stack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25BCBD-FF76-46B3-BF9A-C62A838FB798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298" y="66502"/>
            <a:ext cx="4784533" cy="66917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7B6D2F-09BC-41BC-97D4-5835AC8904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4" b="81739"/>
          <a:stretch/>
        </p:blipFill>
        <p:spPr>
          <a:xfrm>
            <a:off x="3644298" y="349135"/>
            <a:ext cx="4784533" cy="93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53B6AC-0C4B-4644-BA41-4C9943B13D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35" b="10311"/>
          <a:stretch/>
        </p:blipFill>
        <p:spPr>
          <a:xfrm>
            <a:off x="3644298" y="2103120"/>
            <a:ext cx="4784533" cy="396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6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887D49-02DA-4E29-BFD0-72EB9D592E38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547" y="144232"/>
            <a:ext cx="5004533" cy="639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62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CD53E-3BFE-4F9B-9709-E779446BB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Reentrant Procedures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68CE424-C610-442F-B6D1-8BD1225AC318}"/>
              </a:ext>
            </a:extLst>
          </p:cNvPr>
          <p:cNvSpPr/>
          <p:nvPr/>
        </p:nvSpPr>
        <p:spPr>
          <a:xfrm>
            <a:off x="3103035" y="4685141"/>
            <a:ext cx="1325842" cy="190505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5EFE1B-54D1-4323-B163-54A2E0F1F69C}"/>
              </a:ext>
            </a:extLst>
          </p:cNvPr>
          <p:cNvSpPr/>
          <p:nvPr/>
        </p:nvSpPr>
        <p:spPr>
          <a:xfrm>
            <a:off x="3765956" y="5319423"/>
            <a:ext cx="1911275" cy="14232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D2D336-E775-4A29-85A8-E0C39E22A656}"/>
              </a:ext>
            </a:extLst>
          </p:cNvPr>
          <p:cNvSpPr/>
          <p:nvPr/>
        </p:nvSpPr>
        <p:spPr>
          <a:xfrm>
            <a:off x="3035761" y="5434717"/>
            <a:ext cx="1911275" cy="14232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1446D3-126C-41F5-8944-E35895307D1B}"/>
              </a:ext>
            </a:extLst>
          </p:cNvPr>
          <p:cNvSpPr/>
          <p:nvPr/>
        </p:nvSpPr>
        <p:spPr>
          <a:xfrm>
            <a:off x="3698682" y="6289482"/>
            <a:ext cx="4332135" cy="4499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772BA51-E081-4566-8FA9-EA15873A56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2182" y="1563356"/>
            <a:ext cx="5541500" cy="472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462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4D85D-5F7B-4912-B13E-F958ED9FE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BEC14-5194-47B2-8DC9-7C002032D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 recursive procedure is a procedures which call itself.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00B050"/>
                </a:solidFill>
              </a:rPr>
              <a:t>If</a:t>
            </a:r>
            <a:r>
              <a:rPr lang="en-US" sz="2400" dirty="0">
                <a:solidFill>
                  <a:srgbClr val="0070C0"/>
                </a:solidFill>
              </a:rPr>
              <a:t> N = 1 </a:t>
            </a:r>
            <a:r>
              <a:rPr lang="en-US" sz="2400" b="1" dirty="0">
                <a:solidFill>
                  <a:srgbClr val="00B050"/>
                </a:solidFill>
              </a:rPr>
              <a:t>THEN</a:t>
            </a:r>
            <a:r>
              <a:rPr lang="en-US" sz="2400" dirty="0">
                <a:solidFill>
                  <a:srgbClr val="0070C0"/>
                </a:solidFill>
              </a:rPr>
              <a:t> factorial = 1</a:t>
            </a:r>
          </a:p>
          <a:p>
            <a:pPr marL="450000" lvl="1" indent="0">
              <a:buNone/>
            </a:pP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>
                <a:solidFill>
                  <a:srgbClr val="0070C0"/>
                </a:solidFill>
              </a:rPr>
              <a:t> factorial = N * (factorial of N-1)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76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931-F177-4A23-BEF3-CE04D514B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Factorial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B4608-7FF2-4E37-98B2-FA864EC6A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68E2A1-7C81-4AB2-8E29-9AA581E816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6" t="75088" r="25979"/>
          <a:stretch/>
        </p:blipFill>
        <p:spPr>
          <a:xfrm>
            <a:off x="8127106" y="2844140"/>
            <a:ext cx="3404779" cy="24434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01C3677-DDF8-4DE0-8021-2DA5168167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1" t="2080" r="24458" b="61207"/>
          <a:stretch/>
        </p:blipFill>
        <p:spPr>
          <a:xfrm>
            <a:off x="827838" y="2844140"/>
            <a:ext cx="2703220" cy="244347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7AA76319-7E1C-4493-87E8-586C1CA74C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" t="37241" r="5154" b="26047"/>
          <a:stretch/>
        </p:blipFill>
        <p:spPr>
          <a:xfrm>
            <a:off x="3541420" y="2844140"/>
            <a:ext cx="4575324" cy="244347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05838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CFABE-8EF5-4497-B5B7-500467A64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9278E-2303-4C13-B0A8-40D774463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9C6626BB-86C3-4DA5-B27A-F6255C15466C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894" y="1027906"/>
            <a:ext cx="3410748" cy="527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016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446D4-E5BF-4253-91FB-234EB7FA0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Calculate factorial of a </a:t>
            </a:r>
            <a:br>
              <a:rPr lang="en-US" sz="4000" dirty="0"/>
            </a:br>
            <a:r>
              <a:rPr lang="en-US" sz="4000" dirty="0"/>
              <a:t>number between 1 and 8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EA4766-67CA-48AC-B9A8-38A85150E6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337" y="139766"/>
            <a:ext cx="3933296" cy="667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3393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37C71-29B1-45CE-9E56-0AF9AEFE7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07B0CF-0BB1-44AE-9788-A617EFA22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091" y="139188"/>
            <a:ext cx="4799686" cy="671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14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9C020-AC09-49C7-8BB9-73941AC27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19E2A-9750-46FF-899B-CA4882DEF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macro is a group of instructions we bracket and give a name at the start of the program.</a:t>
            </a:r>
          </a:p>
          <a:p>
            <a:endParaRPr lang="en-US" dirty="0"/>
          </a:p>
          <a:p>
            <a:pPr marL="3690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Defining and calling macros without parameters:</a:t>
            </a:r>
          </a:p>
          <a:p>
            <a:pPr marL="3690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PUSH_ALL </a:t>
            </a:r>
            <a:r>
              <a:rPr lang="en-US" b="1" dirty="0">
                <a:solidFill>
                  <a:srgbClr val="00B050"/>
                </a:solidFill>
              </a:rPr>
              <a:t>MACRO</a:t>
            </a:r>
          </a:p>
          <a:p>
            <a:pPr marL="414000" lvl="1" indent="0">
              <a:buNone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PUSHF</a:t>
            </a:r>
          </a:p>
          <a:p>
            <a:pPr marL="414000" lvl="1" indent="0">
              <a:buNone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PUSH AX</a:t>
            </a:r>
          </a:p>
          <a:p>
            <a:pPr marL="414000" lvl="1" indent="0">
              <a:buNone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PUSH BX</a:t>
            </a:r>
          </a:p>
          <a:p>
            <a:pPr marL="36900" indent="0">
              <a:buNone/>
            </a:pPr>
            <a:r>
              <a:rPr lang="en-US" b="1" dirty="0">
                <a:solidFill>
                  <a:srgbClr val="00B050"/>
                </a:solidFill>
              </a:rPr>
              <a:t>ENDM</a:t>
            </a:r>
          </a:p>
          <a:p>
            <a:pPr marL="3690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3690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49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5E726-7269-4B2D-96A4-A10FADB65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parameters to Macros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22E6D-B783-4534-A21D-F05B07B19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MOVE_ASCII </a:t>
            </a:r>
            <a:r>
              <a:rPr lang="en-US" b="1" dirty="0">
                <a:solidFill>
                  <a:srgbClr val="00B050"/>
                </a:solidFill>
              </a:rPr>
              <a:t>MACRO</a:t>
            </a:r>
            <a:r>
              <a:rPr lang="en-US" dirty="0"/>
              <a:t> NUMBER, SOURCE, DESTINATION</a:t>
            </a:r>
          </a:p>
          <a:p>
            <a:pPr marL="414000" lvl="1" indent="0">
              <a:buNone/>
            </a:pPr>
            <a:r>
              <a:rPr lang="en-US" dirty="0"/>
              <a:t>MOV CX, NUMBER</a:t>
            </a:r>
          </a:p>
          <a:p>
            <a:pPr marL="414000" lvl="1" indent="0">
              <a:buNone/>
            </a:pPr>
            <a:r>
              <a:rPr lang="en-US" dirty="0"/>
              <a:t>LEA SI, SOURCE</a:t>
            </a:r>
          </a:p>
          <a:p>
            <a:pPr marL="414000" lvl="1" indent="0">
              <a:buNone/>
            </a:pPr>
            <a:r>
              <a:rPr lang="en-US" dirty="0"/>
              <a:t>LEA DI, DESTINATION</a:t>
            </a:r>
          </a:p>
          <a:p>
            <a:pPr marL="414000" lvl="1" indent="0">
              <a:buNone/>
            </a:pPr>
            <a:r>
              <a:rPr lang="en-US" dirty="0"/>
              <a:t>CLD</a:t>
            </a:r>
          </a:p>
          <a:p>
            <a:pPr marL="414000" lvl="1" indent="0">
              <a:buNone/>
            </a:pPr>
            <a:r>
              <a:rPr lang="en-US" dirty="0"/>
              <a:t>REP MOVSB</a:t>
            </a:r>
          </a:p>
          <a:p>
            <a:pPr marL="36900" indent="0">
              <a:buNone/>
            </a:pPr>
            <a:r>
              <a:rPr lang="en-US" b="1" dirty="0">
                <a:solidFill>
                  <a:srgbClr val="00B050"/>
                </a:solidFill>
              </a:rPr>
              <a:t>ENDM</a:t>
            </a:r>
          </a:p>
          <a:p>
            <a:pPr marL="36900" indent="0">
              <a:buNone/>
            </a:pPr>
            <a:endParaRPr lang="en-US" dirty="0">
              <a:solidFill>
                <a:srgbClr val="FFC000"/>
              </a:solidFill>
            </a:endParaRPr>
          </a:p>
          <a:p>
            <a:pPr marL="3690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MOVE_ASCII </a:t>
            </a:r>
            <a:r>
              <a:rPr lang="en-US" dirty="0"/>
              <a:t>03DH, B_ST, B_ND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06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5FC77-28CD-4427-BDEE-09B298275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sto MT" panose="02040603050505030304" pitchFamily="18" charset="0"/>
              </a:rPr>
              <a:t>The 8086 CALL and RET Instruction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68B8969-65B4-4841-8A50-CFAB8D914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7767" y="1962263"/>
            <a:ext cx="9045271" cy="686987"/>
          </a:xfrm>
          <a:solidFill>
            <a:srgbClr val="0070C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txBody>
          <a:bodyPr>
            <a:normAutofit fontScale="92500"/>
          </a:bodyPr>
          <a:lstStyle/>
          <a:p>
            <a:pPr marL="3690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CALL instruction performs 2 operations.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6A206B-500F-4DF8-8534-493D82E7D1FD}"/>
              </a:ext>
            </a:extLst>
          </p:cNvPr>
          <p:cNvSpPr txBox="1"/>
          <p:nvPr/>
        </p:nvSpPr>
        <p:spPr>
          <a:xfrm>
            <a:off x="1017767" y="3607813"/>
            <a:ext cx="92155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3200" dirty="0"/>
              <a:t>It stores the return address on the stack</a:t>
            </a:r>
          </a:p>
          <a:p>
            <a:pPr marL="342900" indent="-342900">
              <a:buAutoNum type="arabicPeriod"/>
            </a:pPr>
            <a:r>
              <a:rPr lang="en-US" sz="3200" dirty="0"/>
              <a:t>Change the contents of IP and in some cases , CS</a:t>
            </a:r>
          </a:p>
        </p:txBody>
      </p:sp>
    </p:spTree>
    <p:extLst>
      <p:ext uri="{BB962C8B-B14F-4D97-AF65-F5344CB8AC3E}">
        <p14:creationId xmlns:p14="http://schemas.microsoft.com/office/powerpoint/2010/main" val="32814982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5B83A-5C82-4ABA-9D33-E7C9524F5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88E1C-2101-414A-A753-219E1273A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Microprocessors and Interfacing: Programming and Hardware Douglas V. Hall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869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926D9-DF9A-461F-81C3-8080236E1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220684" y="2766218"/>
            <a:ext cx="65024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sto MT" panose="02040603050505030304" pitchFamily="18" charset="0"/>
              </a:rPr>
              <a:t>Single and Nested Procedure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AF8CF1-E2D4-41D2-9E8F-61215866CC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988" y="79055"/>
            <a:ext cx="5420325" cy="677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036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BE3A9-3985-4D26-B469-A4882790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sto MT" panose="02040603050505030304" pitchFamily="18" charset="0"/>
              </a:rPr>
              <a:t>Near CALL and Far 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6FD41-B813-4045-B903-8845FF945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Direct Within-Segment near call</a:t>
            </a:r>
          </a:p>
          <a:p>
            <a:pPr lvl="1"/>
            <a:r>
              <a:rPr lang="en-US" sz="2800" dirty="0"/>
              <a:t>CALL DELAY</a:t>
            </a:r>
          </a:p>
          <a:p>
            <a:r>
              <a:rPr lang="en-US" sz="3200" dirty="0"/>
              <a:t>Indirect Within-Segment near call</a:t>
            </a:r>
          </a:p>
          <a:p>
            <a:pPr lvl="1"/>
            <a:r>
              <a:rPr lang="en-US" sz="3200" dirty="0"/>
              <a:t>CALL BP</a:t>
            </a:r>
          </a:p>
          <a:p>
            <a:pPr lvl="1"/>
            <a:r>
              <a:rPr lang="en-US" sz="3200" dirty="0"/>
              <a:t>CALL WORD PTR[BX]</a:t>
            </a:r>
          </a:p>
          <a:p>
            <a:r>
              <a:rPr lang="en-US" sz="3200" dirty="0"/>
              <a:t>Direct inter-Segment Far call</a:t>
            </a:r>
          </a:p>
          <a:p>
            <a:r>
              <a:rPr lang="en-US" sz="3200" dirty="0"/>
              <a:t>Indirect inter-Segment Far call</a:t>
            </a:r>
          </a:p>
          <a:p>
            <a:pPr lvl="1"/>
            <a:r>
              <a:rPr lang="en-US" sz="3200" dirty="0"/>
              <a:t>Call DWORD PTR[BX]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651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75757-92A7-49E5-BD90-29CF392D7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844192" y="2766218"/>
            <a:ext cx="6218087" cy="1325563"/>
          </a:xfrm>
        </p:spPr>
        <p:txBody>
          <a:bodyPr/>
          <a:lstStyle/>
          <a:p>
            <a:pPr algn="ctr"/>
            <a:r>
              <a:rPr lang="en-US" dirty="0">
                <a:latin typeface="Calisto MT" panose="02040603050505030304" pitchFamily="18" charset="0"/>
              </a:rPr>
              <a:t>8086 CALL Format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F0132B-57D2-4E04-8540-56D7D62C2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281" y="146426"/>
            <a:ext cx="4492486" cy="656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43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2624-F676-4282-8AD7-92208A46B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sto MT" panose="02040603050505030304" pitchFamily="18" charset="0"/>
              </a:rPr>
              <a:t>RET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1FD27-29CC-4FCE-8054-843D3F78D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Within segment form of RET</a:t>
            </a:r>
          </a:p>
          <a:p>
            <a:pPr lvl="1"/>
            <a:r>
              <a:rPr lang="en-US" sz="3600" dirty="0"/>
              <a:t>Normal form</a:t>
            </a:r>
          </a:p>
          <a:p>
            <a:pPr lvl="1"/>
            <a:r>
              <a:rPr lang="en-US" sz="3600" dirty="0"/>
              <a:t>SP form</a:t>
            </a:r>
          </a:p>
          <a:p>
            <a:r>
              <a:rPr lang="en-US" sz="3600" dirty="0"/>
              <a:t>Inter-segment form of RET</a:t>
            </a:r>
          </a:p>
          <a:p>
            <a:pPr lvl="1"/>
            <a:r>
              <a:rPr lang="en-US" sz="3600" dirty="0"/>
              <a:t>Normal form</a:t>
            </a:r>
          </a:p>
          <a:p>
            <a:pPr lvl="1"/>
            <a:r>
              <a:rPr lang="en-US" sz="3600" dirty="0"/>
              <a:t>SP form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200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1D537-64C0-49CD-BEA4-1917B8B5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sto MT" panose="02040603050505030304" pitchFamily="18" charset="0"/>
              </a:rPr>
              <a:t>RET instruction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FCFAC-8B6A-414B-A68F-2C258872F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94CE77-8723-45D8-BB73-7E833B3A2BDF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094" y="1956021"/>
            <a:ext cx="4992590" cy="474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91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02CA1-0812-434F-BC79-B65E5D23F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sto MT" panose="02040603050505030304" pitchFamily="18" charset="0"/>
              </a:rPr>
              <a:t>The 8086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68602-B386-44AF-8217-BD4FECA10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Stores return address</a:t>
            </a:r>
          </a:p>
          <a:p>
            <a:r>
              <a:rPr lang="en-US" dirty="0"/>
              <a:t>Also saves the content of registers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FE3805-81E7-466E-B5CC-F5A5B146F4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3" t="10992" r="14899" b="1820"/>
          <a:stretch/>
        </p:blipFill>
        <p:spPr>
          <a:xfrm rot="5400000">
            <a:off x="7038747" y="1186731"/>
            <a:ext cx="4145569" cy="448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80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</TotalTime>
  <Words>311</Words>
  <Application>Microsoft Office PowerPoint</Application>
  <PresentationFormat>Widescreen</PresentationFormat>
  <Paragraphs>74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Calisto MT</vt:lpstr>
      <vt:lpstr>Office Theme</vt:lpstr>
      <vt:lpstr>Procedures</vt:lpstr>
      <vt:lpstr>PowerPoint Presentation</vt:lpstr>
      <vt:lpstr>The 8086 CALL and RET Instruction</vt:lpstr>
      <vt:lpstr>Single and Nested Procedure</vt:lpstr>
      <vt:lpstr>Near CALL and Far CALL</vt:lpstr>
      <vt:lpstr>8086 CALL Format</vt:lpstr>
      <vt:lpstr>RET instruction</vt:lpstr>
      <vt:lpstr>RET instruction template</vt:lpstr>
      <vt:lpstr>The 8086 Stack</vt:lpstr>
      <vt:lpstr>Read 100 samples of data at 1-ms interval</vt:lpstr>
      <vt:lpstr>PowerPoint Presentation</vt:lpstr>
      <vt:lpstr>For Near CALL</vt:lpstr>
      <vt:lpstr>For Far CALL</vt:lpstr>
      <vt:lpstr>PUSH and POP instructions</vt:lpstr>
      <vt:lpstr>Passing Parameters to and from Procedures</vt:lpstr>
      <vt:lpstr>BCD to Binary</vt:lpstr>
      <vt:lpstr>PowerPoint Presentation</vt:lpstr>
      <vt:lpstr>PowerPoint Presentation</vt:lpstr>
      <vt:lpstr>Passing parameters using pointers</vt:lpstr>
      <vt:lpstr>Passing parameters using the stack</vt:lpstr>
      <vt:lpstr>PowerPoint Presentation</vt:lpstr>
      <vt:lpstr>Reentrant Procedures</vt:lpstr>
      <vt:lpstr>Recursive procedures</vt:lpstr>
      <vt:lpstr>Factorial  </vt:lpstr>
      <vt:lpstr>Flowchart</vt:lpstr>
      <vt:lpstr>Calculate factorial of a  number between 1 and 8</vt:lpstr>
      <vt:lpstr>PowerPoint Presentation</vt:lpstr>
      <vt:lpstr>MACROS</vt:lpstr>
      <vt:lpstr>Passing parameters to Macros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Procedures</dc:title>
  <dc:creator>sunanda</dc:creator>
  <cp:lastModifiedBy>sunanda</cp:lastModifiedBy>
  <cp:revision>30</cp:revision>
  <dcterms:created xsi:type="dcterms:W3CDTF">2019-03-09T13:17:26Z</dcterms:created>
  <dcterms:modified xsi:type="dcterms:W3CDTF">2019-09-23T16:02:27Z</dcterms:modified>
</cp:coreProperties>
</file>